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5" r:id="rId12"/>
    <p:sldId id="266" r:id="rId13"/>
    <p:sldId id="267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РИСК-МЕНЕДЖМЕНТ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 День 4.</a:t>
            </a:r>
          </a:p>
          <a:p>
            <a:pPr>
              <a:buNone/>
            </a:pPr>
            <a:r>
              <a:rPr lang="ru-RU" b="1" dirty="0" smtClean="0"/>
              <a:t>Количественный анализ рисков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Задача количественного анализа рисков – </a:t>
            </a:r>
            <a:r>
              <a:rPr lang="ru-RU" dirty="0" smtClean="0"/>
              <a:t>численное измерение влияния изменений факторов проекта, проверяемых на риск, на проведение критериев эффективности проекта.</a:t>
            </a:r>
            <a:endParaRPr lang="ru-RU" sz="2800" dirty="0" smtClean="0"/>
          </a:p>
          <a:p>
            <a:r>
              <a:rPr lang="ru-RU" dirty="0" smtClean="0"/>
              <a:t>Количественная оценка рисков позволяет определить:</a:t>
            </a:r>
            <a:endParaRPr lang="ru-RU" sz="2800" dirty="0" smtClean="0"/>
          </a:p>
          <a:p>
            <a:pPr lvl="2"/>
            <a:r>
              <a:rPr lang="ru-RU" dirty="0" smtClean="0"/>
              <a:t>вероятность достижения конечной цели проекта;</a:t>
            </a:r>
            <a:endParaRPr lang="ru-RU" sz="2000" dirty="0" smtClean="0"/>
          </a:p>
          <a:p>
            <a:pPr lvl="2"/>
            <a:r>
              <a:rPr lang="ru-RU" dirty="0" smtClean="0"/>
              <a:t>степень воздействия риска на проект и объем непредвиденных затрат и материалов, которые могут понадобиться;</a:t>
            </a:r>
            <a:endParaRPr lang="ru-RU" sz="2000" dirty="0" smtClean="0"/>
          </a:p>
          <a:p>
            <a:pPr lvl="2"/>
            <a:r>
              <a:rPr lang="ru-RU" dirty="0" smtClean="0"/>
              <a:t>риски, требующие скорейшего реагирования и большего внимания, а также влияние их последствий на проект;</a:t>
            </a:r>
            <a:endParaRPr lang="ru-RU" sz="2000" dirty="0" smtClean="0"/>
          </a:p>
          <a:p>
            <a:pPr lvl="2"/>
            <a:r>
              <a:rPr lang="ru-RU" dirty="0" smtClean="0"/>
              <a:t>фактические затраты, предполагаемые сроки окончания.</a:t>
            </a:r>
            <a:endParaRPr lang="ru-RU" sz="2000" dirty="0" smtClean="0"/>
          </a:p>
          <a:p>
            <a:r>
              <a:rPr lang="ru-RU" dirty="0" smtClean="0"/>
              <a:t>В исследованиях, посвященных проблеме риска, встречается несколько подходов к определению критерия количественной оценки риска:</a:t>
            </a:r>
            <a:endParaRPr lang="ru-RU" sz="2800" dirty="0" smtClean="0"/>
          </a:p>
          <a:p>
            <a:r>
              <a:rPr lang="ru-RU" dirty="0" smtClean="0"/>
              <a:t>- статистический метод;</a:t>
            </a:r>
            <a:endParaRPr lang="ru-RU" sz="2800" dirty="0" smtClean="0"/>
          </a:p>
          <a:p>
            <a:r>
              <a:rPr lang="ru-RU" dirty="0" smtClean="0"/>
              <a:t>- метод экспертных оценок;</a:t>
            </a:r>
            <a:endParaRPr lang="ru-RU" sz="2800" dirty="0" smtClean="0"/>
          </a:p>
          <a:p>
            <a:r>
              <a:rPr lang="ru-RU" dirty="0" smtClean="0"/>
              <a:t>- метод аналогий и т.д.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 </a:t>
            </a:r>
            <a:r>
              <a:rPr lang="ru-RU" b="1" dirty="0" smtClean="0"/>
              <a:t>Статистический метод</a:t>
            </a:r>
            <a:r>
              <a:rPr lang="ru-RU" dirty="0" smtClean="0"/>
              <a:t> позволяет оценить риск не только конкретного проекта, но и предприятия в целом (проанализировав динамику его доходов) за некоторый промежуток времени. К преимуществам данного метода следует отнеси несложность математических расчетов, а к недостаткам – необходимость большого числа наблюдений: чем больше массив информации, тем достовернее оценка рисков.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5626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Метод ставки процента (дисконта) с поправкой на риск</a:t>
            </a:r>
            <a:r>
              <a:rPr lang="ru-RU" dirty="0" smtClean="0"/>
              <a:t>. Этот метод позволяет, увеличивая </a:t>
            </a:r>
            <a:r>
              <a:rPr lang="ru-RU" dirty="0" err="1" smtClean="0"/>
              <a:t>безрисковую</a:t>
            </a:r>
            <a:r>
              <a:rPr lang="ru-RU" dirty="0" smtClean="0"/>
              <a:t> ставку процента на величину надбавки на риск, учесть факторы риска при расчете эффективности проекта.  Так, в случае инновационных проектов надбавки за риск может достигать 10-20%. Обычно в качестве </a:t>
            </a:r>
            <a:r>
              <a:rPr lang="ru-RU" dirty="0" err="1" smtClean="0"/>
              <a:t>безрисковой</a:t>
            </a:r>
            <a:r>
              <a:rPr lang="ru-RU" dirty="0" smtClean="0"/>
              <a:t> процентной ставки берут процентную ставку по краткосрочным государственным облигациям. Рыночная рисковая премия оценивается на основе прошлой и прогнозируемой информации с помощью статистических пакетов.</a:t>
            </a:r>
          </a:p>
          <a:p>
            <a:r>
              <a:rPr lang="ru-RU" b="1" dirty="0" smtClean="0"/>
              <a:t>Метод критических значений</a:t>
            </a:r>
            <a:r>
              <a:rPr lang="ru-RU" dirty="0" smtClean="0"/>
              <a:t>. Данный метод базируется на нахождении тех значений </a:t>
            </a:r>
            <a:r>
              <a:rPr lang="ru-RU" dirty="0" err="1" smtClean="0"/>
              <a:t>риск-переменных</a:t>
            </a:r>
            <a:r>
              <a:rPr lang="ru-RU" dirty="0" smtClean="0"/>
              <a:t> или параметров проекта, которые приводят расчетную величину соответствующего критерия эффективности проекта к критическому пределу. Он может рассматриваться в качестве инструмента количественного анализа рисков, когда в условиях прогнозируемой динамики изменения какого-нибудь фактора риска требуется, не проводя дополнительных расчетов, оценить степень близости </a:t>
            </a:r>
            <a:r>
              <a:rPr lang="ru-RU" dirty="0" err="1" smtClean="0"/>
              <a:t>критериального</a:t>
            </a:r>
            <a:r>
              <a:rPr lang="ru-RU" dirty="0" smtClean="0"/>
              <a:t> показателя виртуального проекта к его критическому пределу.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«Дерево решений». </a:t>
            </a:r>
            <a:r>
              <a:rPr lang="ru-RU" dirty="0" smtClean="0"/>
              <a:t>К важным методам исследования риска относится моделирование задачи выбора с помощью построения сложных распределений вероятностей («дерева решений»). </a:t>
            </a:r>
          </a:p>
          <a:p>
            <a:r>
              <a:rPr lang="ru-RU" dirty="0" smtClean="0"/>
              <a:t>«Дерево решений» - это диаграмма, отображающая взаимосвязи между решениями и связанными с ними случайными событиями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Верви «дерева» отображают либо решения, либо случайные события. </a:t>
            </a:r>
          </a:p>
          <a:p>
            <a:r>
              <a:rPr lang="ru-RU" dirty="0" smtClean="0"/>
              <a:t>Следуя вдоль построенных ветвей и используя специальные методики расчета вероятностей, оценивают каждый путь и выбирают менее рискованный.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Анализ чувствительности</a:t>
            </a:r>
            <a:r>
              <a:rPr lang="ru-RU" dirty="0" smtClean="0"/>
              <a:t>. В ходе анализа чувствительности (уязвимости) происходит последовательно-единичное изменение каждой переменной: только одна из переменных меняет свое значение на прогнозное число процентов, и на этой основе пересчитывается новая величина используемого критерия.  </a:t>
            </a:r>
          </a:p>
          <a:p>
            <a:r>
              <a:rPr lang="ru-RU" dirty="0" smtClean="0"/>
              <a:t>Простейшим способом, позволяющим проводить грубую оценку рисков проектов по методу чувствительности, является </a:t>
            </a:r>
            <a:r>
              <a:rPr lang="ru-RU" b="1" dirty="0" smtClean="0"/>
              <a:t>анализ точки безубыточности -</a:t>
            </a:r>
            <a:r>
              <a:rPr lang="ru-RU" dirty="0" smtClean="0"/>
              <a:t> точки нулевой прибыли или нулевых убытков, расчет которой позволяет выявить  предельный объем производства, ниже которого проект будет нерентабельным. </a:t>
            </a:r>
          </a:p>
          <a:p>
            <a:r>
              <a:rPr lang="ru-RU" dirty="0" smtClean="0"/>
              <a:t>Для анализа воздействий конкретных отобранных </a:t>
            </a:r>
            <a:r>
              <a:rPr lang="ru-RU" dirty="0" err="1" smtClean="0"/>
              <a:t>риск-переменных</a:t>
            </a:r>
            <a:r>
              <a:rPr lang="ru-RU" dirty="0" smtClean="0"/>
              <a:t> на эффективность проекта можно использовать подход «Что если» (</a:t>
            </a:r>
            <a:r>
              <a:rPr lang="en-US" dirty="0" smtClean="0"/>
              <a:t>What if</a:t>
            </a:r>
            <a:r>
              <a:rPr lang="ru-RU" dirty="0" smtClean="0"/>
              <a:t>?). в результате такого анализа выявляется абсолютная величина изменения эффективности проекта в зависимости от заданного изменения одной </a:t>
            </a:r>
            <a:r>
              <a:rPr lang="ru-RU" dirty="0" err="1" smtClean="0"/>
              <a:t>риск-переменной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Классический анализ чувствительности представляет собой направленный процесс варьирования ключевых предположений при прогнозировании денежных потоков с целью определения влияния, которое они могут оказывать на проектируемую выгоду.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Первый важный шаг при проведении анализа чувствительности – выбор варьируемых переменных. Как правило, чем больше или надежнее переменная, тем  более важным становится для нее анализ чувствительности. </a:t>
            </a:r>
          </a:p>
          <a:p>
            <a:r>
              <a:rPr lang="ru-RU" dirty="0" smtClean="0"/>
              <a:t>Применение анализа чувствительности и выбор варьируемых компонентов, влияющих на устойчивость проекта, безусловно, должны определяться  для каждого конкретного проекта с учетом его специфики.</a:t>
            </a:r>
          </a:p>
          <a:p>
            <a:r>
              <a:rPr lang="ru-RU" dirty="0" smtClean="0"/>
              <a:t>Затем следует рассчитать относительную величину – </a:t>
            </a:r>
            <a:r>
              <a:rPr lang="ru-RU" b="1" dirty="0" smtClean="0"/>
              <a:t>эластичность</a:t>
            </a:r>
            <a:r>
              <a:rPr lang="ru-RU" dirty="0" smtClean="0"/>
              <a:t>, отражающую, насколько сильно изменится величина </a:t>
            </a:r>
            <a:r>
              <a:rPr lang="ru-RU" dirty="0" err="1" smtClean="0"/>
              <a:t>критериального</a:t>
            </a:r>
            <a:r>
              <a:rPr lang="ru-RU" dirty="0" smtClean="0"/>
              <a:t> проектного показателя при единичном изменении </a:t>
            </a:r>
            <a:r>
              <a:rPr lang="ru-RU" dirty="0" err="1" smtClean="0"/>
              <a:t>риск-переменной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Например, эластичность </a:t>
            </a:r>
            <a:r>
              <a:rPr lang="en-US" dirty="0" smtClean="0"/>
              <a:t>NPV</a:t>
            </a:r>
            <a:r>
              <a:rPr lang="ru-RU" dirty="0" smtClean="0"/>
              <a:t> (проекта) по варьируемой переменной определяется как отношение относительного приращения в </a:t>
            </a:r>
            <a:r>
              <a:rPr lang="en-US" dirty="0" smtClean="0"/>
              <a:t>NPV</a:t>
            </a:r>
            <a:r>
              <a:rPr lang="ru-RU" dirty="0" smtClean="0"/>
              <a:t> к относительному приращению в варьируемом параметре, умноженное на 100%.</a:t>
            </a:r>
          </a:p>
          <a:p>
            <a:r>
              <a:rPr lang="ru-RU" dirty="0" smtClean="0"/>
              <a:t>Преимуществом  показателя эластичности (Е) является то, что он является безразмерной величиной, т.е. с его помощью удается решить проблему сопоставимости влияния различных 9как натуральных так и стоимостных) варьируемых характеристик проекта: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Е =        </a:t>
            </a:r>
            <a:r>
              <a:rPr lang="en-US" u="sng" dirty="0" smtClean="0"/>
              <a:t>NPV</a:t>
            </a:r>
            <a:r>
              <a:rPr lang="ru-RU" u="sng" dirty="0" smtClean="0"/>
              <a:t>2 – </a:t>
            </a:r>
            <a:r>
              <a:rPr lang="en-US" u="sng" dirty="0" smtClean="0"/>
              <a:t>NPV</a:t>
            </a:r>
            <a:r>
              <a:rPr lang="ru-RU" u="sng" dirty="0" smtClean="0"/>
              <a:t>1  </a:t>
            </a:r>
            <a:r>
              <a:rPr lang="ru-RU" dirty="0" smtClean="0"/>
              <a:t>	:	</a:t>
            </a:r>
            <a:r>
              <a:rPr lang="en-US" u="sng" dirty="0" smtClean="0"/>
              <a:t>x</a:t>
            </a:r>
            <a:r>
              <a:rPr lang="ru-RU" u="sng" dirty="0" smtClean="0"/>
              <a:t>2-</a:t>
            </a:r>
            <a:r>
              <a:rPr lang="en-US" u="sng" dirty="0" smtClean="0"/>
              <a:t>x</a:t>
            </a:r>
            <a:r>
              <a:rPr lang="ru-RU" u="sng" dirty="0" smtClean="0"/>
              <a:t>1	</a:t>
            </a:r>
            <a:r>
              <a:rPr lang="ru-RU" dirty="0" smtClean="0"/>
              <a:t>			(1)</a:t>
            </a:r>
          </a:p>
          <a:p>
            <a:r>
              <a:rPr lang="ru-RU" dirty="0" smtClean="0"/>
              <a:t>        </a:t>
            </a:r>
            <a:r>
              <a:rPr lang="en-US" dirty="0" smtClean="0"/>
              <a:t>NPV</a:t>
            </a:r>
            <a:r>
              <a:rPr lang="ru-RU" dirty="0" smtClean="0"/>
              <a:t>1			</a:t>
            </a:r>
            <a:r>
              <a:rPr lang="en-US" dirty="0" smtClean="0"/>
              <a:t>x</a:t>
            </a:r>
            <a:r>
              <a:rPr lang="ru-RU" dirty="0" smtClean="0"/>
              <a:t>1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По показателям эластичности можно построить </a:t>
            </a:r>
            <a:r>
              <a:rPr lang="ru-RU" b="1" dirty="0" smtClean="0"/>
              <a:t>вектор чувствительности</a:t>
            </a:r>
            <a:r>
              <a:rPr lang="ru-RU" dirty="0" smtClean="0"/>
              <a:t>, позволяющий выявить наиболее рискованные переменные. </a:t>
            </a:r>
          </a:p>
          <a:p>
            <a:r>
              <a:rPr lang="ru-RU" dirty="0" smtClean="0"/>
              <a:t>Завершает анализ  чувствительности ранжирование </a:t>
            </a:r>
            <a:r>
              <a:rPr lang="ru-RU" dirty="0" err="1" smtClean="0"/>
              <a:t>риск-переменных</a:t>
            </a:r>
            <a:r>
              <a:rPr lang="ru-RU" dirty="0" smtClean="0"/>
              <a:t>  в зависимости от величины эластичности: чем больше значение эластичности, тем сильнее эта зависимость, и тем более рискованным для проекта является данный фактор. Иначе даже незначительное отклонение от первоначального замысла окажет серьезное влияние на успех проекта.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Для обеспечения сопоставимости берутся абсолютные значения эластичности. Чем больше эластичность, тем большее внимание должно быть уделено варьируемой переменной, и тем более чувствителен проект к ее изменениям.</a:t>
            </a:r>
          </a:p>
          <a:p>
            <a:r>
              <a:rPr lang="ru-RU" dirty="0" smtClean="0"/>
              <a:t>Построение рейтинга эластичности позволяет выявит наиболее чувствительные переменные, для которых целесообразно провести дополнительные исследования в рамках количественного анализа  рисков.</a:t>
            </a:r>
          </a:p>
          <a:p>
            <a:r>
              <a:rPr lang="ru-RU" dirty="0" smtClean="0"/>
              <a:t> Однако данный метод обладает существенными недостатками, основным из которых является его </a:t>
            </a:r>
            <a:r>
              <a:rPr lang="ru-RU" b="1" dirty="0" err="1" smtClean="0"/>
              <a:t>однофакторность</a:t>
            </a:r>
            <a:r>
              <a:rPr lang="ru-RU" dirty="0" smtClean="0"/>
              <a:t>, т.е. ориентированность на изменения только одного фактора проекта, приводящая к недоучету возможностей связей между отдельными факторами и недоучету их корреляции.</a:t>
            </a:r>
          </a:p>
          <a:p>
            <a:r>
              <a:rPr lang="ru-RU" dirty="0" smtClean="0"/>
              <a:t>Поэтому при проведении анализа чувствительности следует выделять независимые друг от друга переменные или переменные, взаимовлияние которых будет  минимальным. Если же переменные тесно взаимосвязаны, то лучше рассматривать их возможные альтернативные комбинации, а это приводит к необходимости анализа сценариев.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Имитационное моделирование</a:t>
            </a:r>
            <a:r>
              <a:rPr lang="ru-RU" dirty="0" smtClean="0"/>
              <a:t>. </a:t>
            </a:r>
            <a:r>
              <a:rPr lang="ru-RU" dirty="0" err="1" smtClean="0"/>
              <a:t>Многовариантность</a:t>
            </a:r>
            <a:r>
              <a:rPr lang="ru-RU" dirty="0" smtClean="0"/>
              <a:t> проектных расчетов базируется на использовании модельного подхода и вычислительной техники. Моделирование проекта является важнейшим инструментом как проектного анализа, так и управления проектом.</a:t>
            </a:r>
          </a:p>
          <a:p>
            <a:r>
              <a:rPr lang="ru-RU" dirty="0" smtClean="0"/>
              <a:t>Выделяются следующие наиболее общие признаки для всех моделей, применяемых в ходе инновационного проектирования:</a:t>
            </a:r>
          </a:p>
          <a:p>
            <a:pPr lvl="0"/>
            <a:r>
              <a:rPr lang="ru-RU" dirty="0" smtClean="0"/>
              <a:t>комплексность;</a:t>
            </a:r>
          </a:p>
          <a:p>
            <a:pPr lvl="0"/>
            <a:r>
              <a:rPr lang="ru-RU" dirty="0" smtClean="0"/>
              <a:t>наличие большого числа учитываемых переменных и параметров;</a:t>
            </a:r>
          </a:p>
          <a:p>
            <a:pPr lvl="0"/>
            <a:r>
              <a:rPr lang="ru-RU" dirty="0" smtClean="0"/>
              <a:t>значительный объем и степень неопределенности исходной информации;</a:t>
            </a:r>
          </a:p>
          <a:p>
            <a:pPr lvl="0"/>
            <a:r>
              <a:rPr lang="ru-RU" dirty="0" smtClean="0"/>
              <a:t>возможность недостоверности исходных данных;</a:t>
            </a:r>
          </a:p>
          <a:p>
            <a:pPr lvl="0"/>
            <a:r>
              <a:rPr lang="ru-RU" dirty="0" smtClean="0"/>
              <a:t>большая длительность проекта и связанного с этим периода моделирования;</a:t>
            </a:r>
          </a:p>
          <a:p>
            <a:pPr lvl="0"/>
            <a:r>
              <a:rPr lang="ru-RU" dirty="0" smtClean="0"/>
              <a:t>возможность существенных изменений общеэкономических факторов за период моделирования.</a:t>
            </a:r>
          </a:p>
          <a:p>
            <a:r>
              <a:rPr lang="ru-RU" dirty="0" smtClean="0"/>
              <a:t>Модели, обладающие перечисленными свойствами, реализованные на компьютерах, называются </a:t>
            </a:r>
            <a:r>
              <a:rPr lang="ru-RU" b="1" dirty="0" smtClean="0"/>
              <a:t>имитационными.</a:t>
            </a:r>
            <a:endParaRPr lang="ru-RU" dirty="0" smtClean="0"/>
          </a:p>
          <a:p>
            <a:r>
              <a:rPr lang="ru-RU" dirty="0" smtClean="0"/>
              <a:t>Они служат важным инструментом решения проблемы </a:t>
            </a:r>
            <a:r>
              <a:rPr lang="ru-RU" dirty="0" err="1" smtClean="0"/>
              <a:t>многовариантности</a:t>
            </a:r>
            <a:r>
              <a:rPr lang="ru-RU" dirty="0" smtClean="0"/>
              <a:t>,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Практическая реализация этого подхода чаще всего базируется на использовании </a:t>
            </a:r>
            <a:r>
              <a:rPr lang="ru-RU" b="1" dirty="0" smtClean="0"/>
              <a:t>метода Монте-Карло</a:t>
            </a:r>
            <a:r>
              <a:rPr lang="ru-RU" dirty="0" smtClean="0"/>
              <a:t>. Имитационное моделирование по методу Монте-Карло позволяет генерировать большое число случайных реализаций проекта, автоматически создавая множество возможных сценариев и устойчивость к изменениям условий реализации проекта. </a:t>
            </a:r>
          </a:p>
          <a:p>
            <a:r>
              <a:rPr lang="ru-RU" dirty="0" smtClean="0"/>
              <a:t>Применение данного метода базируется на ослаблении предпосылки детерминированности исходных данных через введение их в качестве случайных величин, т.е. наличии вероятностной неопределенности.</a:t>
            </a:r>
          </a:p>
          <a:p>
            <a:r>
              <a:rPr lang="ru-RU" b="1" dirty="0" smtClean="0"/>
              <a:t>Этапы анализа риска по методу Монте-Карло</a:t>
            </a:r>
            <a:r>
              <a:rPr lang="ru-RU" dirty="0" smtClean="0"/>
              <a:t> следующие:</a:t>
            </a:r>
          </a:p>
          <a:p>
            <a:pPr lvl="0"/>
            <a:r>
              <a:rPr lang="ru-RU" dirty="0" smtClean="0"/>
              <a:t>составление математической модели-таблицы оценки проекта;</a:t>
            </a:r>
          </a:p>
          <a:p>
            <a:pPr lvl="0"/>
            <a:r>
              <a:rPr lang="ru-RU" dirty="0" smtClean="0"/>
              <a:t>установление «уязвимых» и неопределенных переменных;</a:t>
            </a:r>
          </a:p>
          <a:p>
            <a:pPr lvl="0"/>
            <a:r>
              <a:rPr lang="ru-RU" dirty="0" smtClean="0"/>
              <a:t>выявление неопределенности (диапазон вариантов – минимум и максимум, распределение вероятностей, выявление и соотнесение переменных, положительная и отрицательная связь, жесткость связи, построение модели, анализ результатов).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Укрупненный анализ по методу Монте-Карло может быть  представлен следующими положениями:</a:t>
            </a:r>
            <a:endParaRPr lang="ru-RU" sz="2800" dirty="0" smtClean="0"/>
          </a:p>
          <a:p>
            <a:pPr lvl="1"/>
            <a:r>
              <a:rPr lang="ru-RU" dirty="0" smtClean="0"/>
              <a:t>Если распределение вероятностей и взаимодействие между переменными можно оценить и вести в компьютер, появляется возможность выработки множества сценариев, которые последовательны в статической модели. </a:t>
            </a:r>
            <a:endParaRPr lang="ru-RU" sz="2400" dirty="0" smtClean="0"/>
          </a:p>
          <a:p>
            <a:pPr lvl="1"/>
            <a:r>
              <a:rPr lang="ru-RU" dirty="0" smtClean="0"/>
              <a:t>Затем с помощью компьютера осуществляется выборка этих распределений, строится последовательный и логичный поток денежных средств и рассчитываются значения </a:t>
            </a:r>
            <a:r>
              <a:rPr lang="en-US" dirty="0" smtClean="0"/>
              <a:t>NPV</a:t>
            </a:r>
            <a:r>
              <a:rPr lang="ru-RU" dirty="0" smtClean="0"/>
              <a:t> и </a:t>
            </a:r>
            <a:r>
              <a:rPr lang="en-US" dirty="0" smtClean="0"/>
              <a:t>IRR</a:t>
            </a:r>
            <a:r>
              <a:rPr lang="ru-RU" dirty="0" smtClean="0"/>
              <a:t>.</a:t>
            </a:r>
            <a:endParaRPr lang="ru-RU" sz="2400" dirty="0" smtClean="0"/>
          </a:p>
          <a:p>
            <a:pPr lvl="1"/>
            <a:r>
              <a:rPr lang="ru-RU" dirty="0" smtClean="0"/>
              <a:t>Повторяя этот процесс много раз, можно оценить полное распределение значений </a:t>
            </a:r>
            <a:r>
              <a:rPr lang="en-US" dirty="0" smtClean="0"/>
              <a:t>NPV</a:t>
            </a:r>
            <a:r>
              <a:rPr lang="ru-RU" dirty="0" smtClean="0"/>
              <a:t>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Показатели  риска. </a:t>
            </a:r>
            <a:r>
              <a:rPr lang="ru-RU" dirty="0" smtClean="0"/>
              <a:t>Следует заметить, что полностью избежать риска нельзя.  Но важно правильно установить </a:t>
            </a:r>
            <a:r>
              <a:rPr lang="ru-RU" b="1" dirty="0" smtClean="0"/>
              <a:t>допустимые границы, пределы риска.</a:t>
            </a:r>
            <a:r>
              <a:rPr lang="ru-RU" dirty="0" smtClean="0"/>
              <a:t> При установлении пределов риска для жизни и здоровья людей возникают проблемы. </a:t>
            </a:r>
          </a:p>
          <a:p>
            <a:r>
              <a:rPr lang="ru-RU" dirty="0" smtClean="0"/>
              <a:t>При расчете риска и установлении его пределов фактически планируется число смертей, заболеваний и травм, что, по мнению некоторых людей, не этично. </a:t>
            </a:r>
          </a:p>
          <a:p>
            <a:r>
              <a:rPr lang="ru-RU" dirty="0" smtClean="0"/>
              <a:t>По этому поводу в США и других странах Запада идет бурная полемика. Источник противостояния возник в конце 70-х годов, когда предельные характеристики риска использовались в политической игре в период правления президента Рейгана. В результате не только население, но и многие специалисты (экологи, врачи, социологи и др.) потеряли доверие к установлению допустимого уровня риска для жизни и здоровья человека.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практике менеджмента используются следующие </a:t>
            </a:r>
            <a:r>
              <a:rPr lang="ru-RU" b="1" dirty="0" smtClean="0"/>
              <a:t>характеристики риска:</a:t>
            </a:r>
            <a:endParaRPr lang="ru-RU" dirty="0" smtClean="0"/>
          </a:p>
          <a:p>
            <a:pPr lvl="0"/>
            <a:r>
              <a:rPr lang="ru-RU" b="1" dirty="0" smtClean="0"/>
              <a:t>размер вероятного ущерба (потерь)</a:t>
            </a:r>
            <a:r>
              <a:rPr lang="ru-RU" dirty="0" smtClean="0"/>
              <a:t> </a:t>
            </a:r>
            <a:r>
              <a:rPr lang="ru-RU" b="1" dirty="0" smtClean="0"/>
              <a:t>или величина ожидаемого дополнительного дохода (прибыли) как результат деятельности в </a:t>
            </a:r>
            <a:r>
              <a:rPr lang="ru-RU" b="1" dirty="0" err="1" smtClean="0"/>
              <a:t>риск-ситуации</a:t>
            </a:r>
            <a:r>
              <a:rPr lang="ru-RU" b="1" dirty="0" smtClean="0"/>
              <a:t>;</a:t>
            </a:r>
            <a:endParaRPr lang="ru-RU" dirty="0" smtClean="0"/>
          </a:p>
          <a:p>
            <a:pPr lvl="0"/>
            <a:r>
              <a:rPr lang="ru-RU" b="1" dirty="0" smtClean="0"/>
              <a:t>вероятность риска</a:t>
            </a:r>
            <a:r>
              <a:rPr lang="ru-RU" dirty="0" smtClean="0"/>
              <a:t> - степень воздействия источника риска (события), измеряемая в пределах значений от 0 до 1. Иначе говоря, каждый вид риска имеет нижние и верхние (от 0 до 1) границы вероятности;</a:t>
            </a:r>
          </a:p>
          <a:p>
            <a:pPr lvl="0"/>
            <a:r>
              <a:rPr lang="ru-RU" b="1" dirty="0" smtClean="0"/>
              <a:t>уровень риска</a:t>
            </a:r>
            <a:r>
              <a:rPr lang="ru-RU" dirty="0" smtClean="0"/>
              <a:t> — отношение величины ущерба (потерь) к затратам на подготовку и реализацию </a:t>
            </a:r>
            <a:r>
              <a:rPr lang="ru-RU" dirty="0" err="1" smtClean="0"/>
              <a:t>риск-решения</a:t>
            </a:r>
            <a:r>
              <a:rPr lang="ru-RU" dirty="0" smtClean="0"/>
              <a:t>. Изменя­тся по величине от нулевого значения до 1, выше которого риск не оправдан;</a:t>
            </a:r>
          </a:p>
          <a:p>
            <a:pPr lvl="0"/>
            <a:r>
              <a:rPr lang="ru-RU" b="1" dirty="0" smtClean="0"/>
              <a:t>степень риска</a:t>
            </a:r>
            <a:r>
              <a:rPr lang="ru-RU" dirty="0" smtClean="0"/>
              <a:t> - качественная характеристика величины риска и его вероятности. Различают степени: высокую, среднюю, низкую и пулевую;</a:t>
            </a:r>
          </a:p>
          <a:p>
            <a:pPr lvl="0"/>
            <a:r>
              <a:rPr lang="ru-RU" b="1" dirty="0" smtClean="0"/>
              <a:t>приемлемость риска</a:t>
            </a:r>
            <a:r>
              <a:rPr lang="ru-RU" dirty="0" smtClean="0"/>
              <a:t> - вероятность потерь и вероятность того, что эти потери не превысят определенный уровень (рубеж); </a:t>
            </a:r>
          </a:p>
          <a:p>
            <a:pPr lvl="0"/>
            <a:r>
              <a:rPr lang="ru-RU" b="1" dirty="0" smtClean="0"/>
              <a:t>правомерность риска</a:t>
            </a:r>
            <a:r>
              <a:rPr lang="ru-RU" dirty="0" smtClean="0"/>
              <a:t> — вероятность риска находится в пре­делах нормативного уровня (стандарта) для данной сферы деятельности, который нельзя превысить без правовых нару­шений.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Эффективно управлять можно только на основе количественных данных то есть, необходимы численные показатели риска. Показатели риска могут быть вероятностными и не вероятностными. Не вероятностные показатели риска: абсолютные и относительные характеристики. Многие специалисты в области управления риском считают, что, исходя из вероятностной природы риска, его показатель, может быть только вероятностным. </a:t>
            </a:r>
          </a:p>
          <a:p>
            <a:r>
              <a:rPr lang="ru-RU" b="1" dirty="0" smtClean="0"/>
              <a:t>Вероятностный показатель риска</a:t>
            </a:r>
            <a:r>
              <a:rPr lang="ru-RU" dirty="0" smtClean="0"/>
              <a:t> может быть рассчитан по следующей формуле 3:</a:t>
            </a:r>
          </a:p>
          <a:p>
            <a:r>
              <a:rPr lang="ru-RU" dirty="0" smtClean="0"/>
              <a:t>                                        R = У * </a:t>
            </a:r>
            <a:r>
              <a:rPr lang="ru-RU" dirty="0" err="1" smtClean="0"/>
              <a:t>p</a:t>
            </a:r>
            <a:r>
              <a:rPr lang="ru-RU" dirty="0" smtClean="0"/>
              <a:t> ,                                                          </a:t>
            </a:r>
          </a:p>
          <a:p>
            <a:r>
              <a:rPr lang="ru-RU" dirty="0" smtClean="0"/>
              <a:t>где   R – показатель риска;</a:t>
            </a:r>
          </a:p>
          <a:p>
            <a:r>
              <a:rPr lang="ru-RU" dirty="0" smtClean="0"/>
              <a:t>          У – размер ущерба;</a:t>
            </a:r>
          </a:p>
          <a:p>
            <a:r>
              <a:rPr lang="ru-RU" dirty="0" smtClean="0"/>
              <a:t>          </a:t>
            </a:r>
            <a:r>
              <a:rPr lang="ru-RU" dirty="0" err="1" smtClean="0"/>
              <a:t>р</a:t>
            </a:r>
            <a:r>
              <a:rPr lang="ru-RU" dirty="0" smtClean="0"/>
              <a:t> – вероятность наступления неблагоприятного события (вероятность получения заданного размера ущерба).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Наиболее известные </a:t>
            </a:r>
            <a:r>
              <a:rPr lang="ru-RU" b="1" dirty="0" smtClean="0"/>
              <a:t>методы оценки вероятности наступления неблагоприятного  события:</a:t>
            </a:r>
            <a:endParaRPr lang="ru-RU" dirty="0" smtClean="0"/>
          </a:p>
          <a:p>
            <a:pPr lvl="0"/>
            <a:r>
              <a:rPr lang="ru-RU" dirty="0" smtClean="0"/>
              <a:t>метод построения деревьев событий;</a:t>
            </a:r>
          </a:p>
          <a:p>
            <a:pPr lvl="0"/>
            <a:r>
              <a:rPr lang="ru-RU" dirty="0" smtClean="0"/>
              <a:t>метод «события-последствия»;</a:t>
            </a:r>
          </a:p>
          <a:p>
            <a:pPr lvl="0"/>
            <a:r>
              <a:rPr lang="ru-RU" dirty="0" smtClean="0"/>
              <a:t>метод деревьев отказа;</a:t>
            </a:r>
          </a:p>
          <a:p>
            <a:pPr lvl="0"/>
            <a:r>
              <a:rPr lang="ru-RU" dirty="0" smtClean="0"/>
              <a:t>метод индексов опасности.</a:t>
            </a:r>
          </a:p>
          <a:p>
            <a:r>
              <a:rPr lang="ru-RU" dirty="0" smtClean="0"/>
              <a:t>Далее оценивается </a:t>
            </a:r>
            <a:r>
              <a:rPr lang="ru-RU" b="1" dirty="0" smtClean="0"/>
              <a:t>размер ущерба.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Ущерб имуществу</a:t>
            </a:r>
            <a:r>
              <a:rPr lang="ru-RU" dirty="0" smtClean="0"/>
              <a:t> выражается первоначально в натуральном виде (физический ущерб), в форме утраты или ухудшения свойств объекта. Далее характеристики ущерба переводятся в денежную форму - убытки.</a:t>
            </a:r>
          </a:p>
          <a:p>
            <a:r>
              <a:rPr lang="ru-RU" b="1" dirty="0" smtClean="0"/>
              <a:t>Ущерб жизни и здоровью человека</a:t>
            </a:r>
            <a:r>
              <a:rPr lang="ru-RU" dirty="0" smtClean="0"/>
              <a:t> может быть так же оценен в натуральном и стоимостном виде. Однако стоит вопрос о том, как адекватно оценить стоимость травмы или гибель человека. На него нет однозначного ответа и тем не менее в страховании применяются различные методики стоимостной оценки, результаты которых могут расходиться в сотни раз.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Методика расчета ущерба от различных рисков в наиболее полном виде должна включать учет прямых  и косвенных убытков. </a:t>
            </a:r>
          </a:p>
          <a:p>
            <a:r>
              <a:rPr lang="ru-RU" b="1" dirty="0" smtClean="0"/>
              <a:t>Прямые убытки</a:t>
            </a:r>
            <a:r>
              <a:rPr lang="ru-RU" dirty="0" smtClean="0"/>
              <a:t> – это непосредственный ущерб здоровью, имуществу, или имущественным интересам. </a:t>
            </a:r>
          </a:p>
          <a:p>
            <a:r>
              <a:rPr lang="ru-RU" b="1" dirty="0" smtClean="0"/>
              <a:t>Косвенные убытки</a:t>
            </a:r>
            <a:r>
              <a:rPr lang="ru-RU" dirty="0" smtClean="0"/>
              <a:t> – это убытки, возникающие вследствие невозможности какое-то время осуществлять нормальную деятельность (упущенная выгода, претензии и иски, потеря имиджа и т.д.). Как показывает практика косвенные убытки, как правило, во много раз превышают размер прямых убытков. Однако на практике, как правило, оцениваются лишь прямые  (явные) потери. </a:t>
            </a:r>
          </a:p>
          <a:p>
            <a:r>
              <a:rPr lang="ru-RU" dirty="0" smtClean="0"/>
              <a:t>В случае риска для жизни и здоровья людей должен быть также оценен как проявленный, так и скрытый ущерб здоровью.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Далее рассмотрим </a:t>
            </a:r>
            <a:r>
              <a:rPr lang="ru-RU" b="1" dirty="0" smtClean="0"/>
              <a:t>некоторые показатели риска, применяемые в сфере безопасности.</a:t>
            </a:r>
            <a:endParaRPr lang="ru-RU" dirty="0" smtClean="0"/>
          </a:p>
          <a:p>
            <a:r>
              <a:rPr lang="ru-RU" b="1" dirty="0" smtClean="0"/>
              <a:t>1. Технологический риск</a:t>
            </a:r>
            <a:r>
              <a:rPr lang="ru-RU" i="1" dirty="0" smtClean="0"/>
              <a:t> – </a:t>
            </a:r>
            <a:r>
              <a:rPr lang="ru-RU" dirty="0" smtClean="0"/>
              <a:t>вероятность всех видов пагубного воздействия результатов или самого процесса производства на здоровье человека и на природную среду, связанные с качественными изменениями социальной и экономической среды [   ]. </a:t>
            </a:r>
          </a:p>
          <a:p>
            <a:r>
              <a:rPr lang="ru-RU" dirty="0" smtClean="0"/>
              <a:t>Технологический риск возможен только в производственных системах и интегрирует в себе индивидуальный, технический и экологический риски в сфере хозяйственной деятельности человека, который можно рассчитать по формуле (4):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       Rt=1/3((</a:t>
            </a:r>
            <a:r>
              <a:rPr lang="ru-RU" dirty="0" err="1" smtClean="0"/>
              <a:t>Фп</a:t>
            </a:r>
            <a:r>
              <a:rPr lang="ru-RU" dirty="0" smtClean="0"/>
              <a:t>/</a:t>
            </a:r>
            <a:r>
              <a:rPr lang="ru-RU" dirty="0" err="1" smtClean="0"/>
              <a:t>Фч</a:t>
            </a:r>
            <a:r>
              <a:rPr lang="ru-RU" dirty="0" smtClean="0"/>
              <a:t>)*(</a:t>
            </a:r>
            <a:r>
              <a:rPr lang="ru-RU" dirty="0" err="1" smtClean="0"/>
              <a:t>Ри</a:t>
            </a:r>
            <a:r>
              <a:rPr lang="ru-RU" dirty="0" smtClean="0"/>
              <a:t>/Р)+(</a:t>
            </a:r>
            <a:r>
              <a:rPr lang="ru-RU" dirty="0" err="1" smtClean="0"/>
              <a:t>Фб</a:t>
            </a:r>
            <a:r>
              <a:rPr lang="ru-RU" dirty="0" smtClean="0"/>
              <a:t>/</a:t>
            </a:r>
            <a:r>
              <a:rPr lang="ru-RU" dirty="0" err="1" smtClean="0"/>
              <a:t>Фт</a:t>
            </a:r>
            <a:r>
              <a:rPr lang="ru-RU" dirty="0" smtClean="0"/>
              <a:t>)*(</a:t>
            </a:r>
            <a:r>
              <a:rPr lang="ru-RU" dirty="0" err="1" smtClean="0"/>
              <a:t>Ти</a:t>
            </a:r>
            <a:r>
              <a:rPr lang="ru-RU" dirty="0" smtClean="0"/>
              <a:t>/Т)+(</a:t>
            </a:r>
            <a:r>
              <a:rPr lang="ru-RU" dirty="0" err="1" smtClean="0"/>
              <a:t>Фг</a:t>
            </a:r>
            <a:r>
              <a:rPr lang="ru-RU" dirty="0" smtClean="0"/>
              <a:t>/</a:t>
            </a:r>
            <a:r>
              <a:rPr lang="ru-RU" dirty="0" err="1" smtClean="0"/>
              <a:t>Фс</a:t>
            </a:r>
            <a:r>
              <a:rPr lang="ru-RU" dirty="0" smtClean="0"/>
              <a:t>)*(Ми/М))*100% ,   (4)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dirty="0" smtClean="0"/>
              <a:t> где </a:t>
            </a:r>
            <a:r>
              <a:rPr lang="ru-RU" dirty="0" err="1" smtClean="0"/>
              <a:t>Фп</a:t>
            </a:r>
            <a:r>
              <a:rPr lang="ru-RU" dirty="0" smtClean="0"/>
              <a:t> - количество человеческих факторов, обнаруженное среди персонала предприятия, цеха;</a:t>
            </a:r>
          </a:p>
          <a:p>
            <a:r>
              <a:rPr lang="ru-RU" dirty="0" err="1" smtClean="0"/>
              <a:t>Фч</a:t>
            </a:r>
            <a:r>
              <a:rPr lang="ru-RU" b="1" dirty="0" smtClean="0"/>
              <a:t> -</a:t>
            </a:r>
            <a:r>
              <a:rPr lang="ru-RU" dirty="0" smtClean="0"/>
              <a:t> общее число учитываемых факторов, обусловленных человеческим фактором;</a:t>
            </a:r>
          </a:p>
          <a:p>
            <a:r>
              <a:rPr lang="ru-RU" dirty="0" err="1" smtClean="0"/>
              <a:t>Ри</a:t>
            </a:r>
            <a:r>
              <a:rPr lang="ru-RU" dirty="0" smtClean="0"/>
              <a:t> - число рабочих являющихся источником одного или более факторов риска  </a:t>
            </a:r>
            <a:r>
              <a:rPr lang="ru-RU" dirty="0" err="1" smtClean="0"/>
              <a:t>Фп</a:t>
            </a:r>
            <a:r>
              <a:rPr lang="ru-RU" dirty="0" smtClean="0"/>
              <a:t>;</a:t>
            </a:r>
          </a:p>
          <a:p>
            <a:r>
              <a:rPr lang="ru-RU" dirty="0" smtClean="0"/>
              <a:t>Р</a:t>
            </a:r>
            <a:r>
              <a:rPr lang="ru-RU" b="1" dirty="0" smtClean="0"/>
              <a:t> </a:t>
            </a:r>
            <a:r>
              <a:rPr lang="ru-RU" dirty="0" smtClean="0"/>
              <a:t>– среднесписочное число рабочих на предприятии;</a:t>
            </a:r>
          </a:p>
          <a:p>
            <a:r>
              <a:rPr lang="ru-RU" dirty="0" err="1" smtClean="0"/>
              <a:t>Фб</a:t>
            </a:r>
            <a:r>
              <a:rPr lang="ru-RU" dirty="0" smtClean="0"/>
              <a:t> – количество факторов риска, обнаруженное на предприятии, в цехе;</a:t>
            </a:r>
          </a:p>
          <a:p>
            <a:r>
              <a:rPr lang="ru-RU" dirty="0" err="1" smtClean="0"/>
              <a:t>Фт</a:t>
            </a:r>
            <a:r>
              <a:rPr lang="ru-RU" dirty="0" smtClean="0"/>
              <a:t> – общее число учитываемых факторов риска, обусловленных состоянием технологического оборудования;</a:t>
            </a:r>
          </a:p>
          <a:p>
            <a:r>
              <a:rPr lang="ru-RU" dirty="0" err="1" smtClean="0"/>
              <a:t>Ти</a:t>
            </a:r>
            <a:r>
              <a:rPr lang="ru-RU" b="1" dirty="0" smtClean="0"/>
              <a:t> </a:t>
            </a:r>
            <a:r>
              <a:rPr lang="ru-RU" dirty="0" smtClean="0"/>
              <a:t>– количество оборудования, являющегося источником одного или более факторов риска </a:t>
            </a:r>
            <a:r>
              <a:rPr lang="ru-RU" dirty="0" err="1" smtClean="0"/>
              <a:t>Фб</a:t>
            </a:r>
            <a:r>
              <a:rPr lang="ru-RU" dirty="0" smtClean="0"/>
              <a:t>;</a:t>
            </a:r>
          </a:p>
          <a:p>
            <a:r>
              <a:rPr lang="ru-RU" dirty="0" smtClean="0"/>
              <a:t>Т – общее количество оборудования;</a:t>
            </a:r>
          </a:p>
          <a:p>
            <a:r>
              <a:rPr lang="ru-RU" dirty="0" err="1" smtClean="0"/>
              <a:t>Фг</a:t>
            </a:r>
            <a:r>
              <a:rPr lang="ru-RU" dirty="0" smtClean="0"/>
              <a:t> – количество факторов риска, обнаруженное на рабочих местах предприятия, цеха;</a:t>
            </a:r>
          </a:p>
          <a:p>
            <a:r>
              <a:rPr lang="ru-RU" dirty="0" err="1" smtClean="0"/>
              <a:t>Фс</a:t>
            </a:r>
            <a:r>
              <a:rPr lang="ru-RU" dirty="0" smtClean="0"/>
              <a:t> – общее число учитываемых факторов риска, обусловленных состоянием производственной среды;</a:t>
            </a:r>
          </a:p>
          <a:p>
            <a:r>
              <a:rPr lang="ru-RU" dirty="0" smtClean="0"/>
              <a:t>Ми</a:t>
            </a:r>
            <a:r>
              <a:rPr lang="ru-RU" b="1" dirty="0" smtClean="0"/>
              <a:t> </a:t>
            </a:r>
            <a:r>
              <a:rPr lang="ru-RU" dirty="0" smtClean="0"/>
              <a:t>– те рабочие места, на которых имеются один и более факторов риска </a:t>
            </a:r>
            <a:r>
              <a:rPr lang="ru-RU" dirty="0" err="1" smtClean="0"/>
              <a:t>Фг</a:t>
            </a:r>
            <a:r>
              <a:rPr lang="ru-RU" dirty="0" smtClean="0"/>
              <a:t>;</a:t>
            </a:r>
          </a:p>
          <a:p>
            <a:r>
              <a:rPr lang="ru-RU" dirty="0" smtClean="0"/>
              <a:t>М – общее количество рабочих мест на предприятии, в цехе.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2. Профессиональный риск</a:t>
            </a:r>
            <a:r>
              <a:rPr lang="ru-RU" i="1" dirty="0" smtClean="0"/>
              <a:t> -</a:t>
            </a:r>
            <a:r>
              <a:rPr lang="ru-RU" dirty="0" smtClean="0"/>
              <a:t> вероятность повреждения (утраты) здоровья или смерть, связанная с исполнением обязанностей по трудовому договору (контракту) и в иных установленных законодательством случаях [  ]. Величину данного вида риск можно рассчитать по следующей формуле [  ]: 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Rпрофф</a:t>
            </a:r>
            <a:r>
              <a:rPr lang="ru-RU" dirty="0" smtClean="0"/>
              <a:t>. = </a:t>
            </a:r>
            <a:r>
              <a:rPr lang="ru-RU" dirty="0" err="1" smtClean="0"/>
              <a:t>Ртр.лет</a:t>
            </a:r>
            <a:r>
              <a:rPr lang="ru-RU" dirty="0" smtClean="0"/>
              <a:t> * </a:t>
            </a:r>
            <a:r>
              <a:rPr lang="ru-RU" dirty="0" err="1" smtClean="0"/>
              <a:t>Утр.лет</a:t>
            </a:r>
            <a:r>
              <a:rPr lang="ru-RU" dirty="0" smtClean="0"/>
              <a:t> + </a:t>
            </a:r>
            <a:r>
              <a:rPr lang="ru-RU" dirty="0" err="1" smtClean="0"/>
              <a:t>Ртр</a:t>
            </a:r>
            <a:r>
              <a:rPr lang="ru-RU" dirty="0" smtClean="0"/>
              <a:t> * Утр. + </a:t>
            </a:r>
            <a:r>
              <a:rPr lang="ru-RU" dirty="0" smtClean="0">
                <a:sym typeface="Symbol"/>
              </a:rPr>
              <a:t></a:t>
            </a:r>
            <a:r>
              <a:rPr lang="ru-RU" dirty="0" err="1" smtClean="0"/>
              <a:t>Рпз.j</a:t>
            </a:r>
            <a:r>
              <a:rPr lang="ru-RU" dirty="0" smtClean="0"/>
              <a:t> * </a:t>
            </a:r>
            <a:r>
              <a:rPr lang="ru-RU" dirty="0" err="1" smtClean="0"/>
              <a:t>Упз.j</a:t>
            </a:r>
            <a:r>
              <a:rPr lang="ru-RU" dirty="0" smtClean="0"/>
              <a:t> + </a:t>
            </a:r>
            <a:r>
              <a:rPr lang="ru-RU" dirty="0" smtClean="0">
                <a:sym typeface="Symbol"/>
              </a:rPr>
              <a:t></a:t>
            </a:r>
            <a:r>
              <a:rPr lang="ru-RU" dirty="0" err="1" smtClean="0"/>
              <a:t>Рнут.i</a:t>
            </a:r>
            <a:r>
              <a:rPr lang="ru-RU" dirty="0" smtClean="0"/>
              <a:t> * </a:t>
            </a:r>
            <a:r>
              <a:rPr lang="ru-RU" dirty="0" err="1" smtClean="0"/>
              <a:t>Унут.i</a:t>
            </a:r>
            <a:r>
              <a:rPr lang="ru-RU" dirty="0" smtClean="0"/>
              <a:t> ,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где    </a:t>
            </a:r>
            <a:r>
              <a:rPr lang="ru-RU" dirty="0" err="1" smtClean="0"/>
              <a:t>Rпрофф</a:t>
            </a:r>
            <a:r>
              <a:rPr lang="ru-RU" dirty="0" smtClean="0"/>
              <a:t>. -  </a:t>
            </a:r>
            <a:r>
              <a:rPr lang="ru-RU" i="1" dirty="0" smtClean="0"/>
              <a:t>интегральный показатель профессионального риска</a:t>
            </a:r>
            <a:r>
              <a:rPr lang="ru-RU" dirty="0" smtClean="0"/>
              <a:t>, выражающий среднее на одного занятого профессиональной деятельностью время сокращения продолжительности жизни;</a:t>
            </a:r>
          </a:p>
          <a:p>
            <a:r>
              <a:rPr lang="ru-RU" dirty="0" smtClean="0"/>
              <a:t>Р – </a:t>
            </a:r>
            <a:r>
              <a:rPr lang="ru-RU" i="1" dirty="0" smtClean="0"/>
              <a:t>вероятности повреждения здоровья</a:t>
            </a:r>
            <a:r>
              <a:rPr lang="ru-RU" dirty="0" smtClean="0"/>
              <a:t> определяемые на основе статистической информации в системе охраны труда (тр.лет – в случае травмы с летальным исходом; тр. – в случае травмы при утрате трудоспособности на один день и более; </a:t>
            </a:r>
            <a:r>
              <a:rPr lang="ru-RU" dirty="0" err="1" smtClean="0"/>
              <a:t>пз.j</a:t>
            </a:r>
            <a:r>
              <a:rPr lang="ru-RU" dirty="0" smtClean="0"/>
              <a:t> – при профзаболеваниях с установлением группы инвалидности </a:t>
            </a:r>
            <a:r>
              <a:rPr lang="ru-RU" dirty="0" err="1" smtClean="0"/>
              <a:t>j</a:t>
            </a:r>
            <a:r>
              <a:rPr lang="ru-RU" dirty="0" smtClean="0"/>
              <a:t>(j=3,2,1); </a:t>
            </a:r>
            <a:r>
              <a:rPr lang="ru-RU" dirty="0" err="1" smtClean="0"/>
              <a:t>нут.i</a:t>
            </a:r>
            <a:r>
              <a:rPr lang="ru-RU" dirty="0" smtClean="0"/>
              <a:t> – при работе в условиях труда классов вредности </a:t>
            </a:r>
            <a:r>
              <a:rPr lang="ru-RU" dirty="0" err="1" smtClean="0"/>
              <a:t>i</a:t>
            </a:r>
            <a:r>
              <a:rPr lang="ru-RU" dirty="0" smtClean="0"/>
              <a:t> (3.1;3.2;3.3;3.4;4) );</a:t>
            </a:r>
          </a:p>
          <a:p>
            <a:r>
              <a:rPr lang="ru-RU" dirty="0" smtClean="0"/>
              <a:t>У – </a:t>
            </a:r>
            <a:r>
              <a:rPr lang="ru-RU" i="1" dirty="0" smtClean="0"/>
              <a:t>ущерб здоровью</a:t>
            </a:r>
            <a:r>
              <a:rPr lang="ru-RU" dirty="0" smtClean="0"/>
              <a:t> (тр. - вследствие травм; </a:t>
            </a:r>
            <a:r>
              <a:rPr lang="ru-RU" dirty="0" err="1" smtClean="0"/>
              <a:t>пз.j</a:t>
            </a:r>
            <a:r>
              <a:rPr lang="ru-RU" dirty="0" smtClean="0"/>
              <a:t> – в случае профзаболевания с установлением группы инвалидности; </a:t>
            </a:r>
            <a:r>
              <a:rPr lang="ru-RU" dirty="0" err="1" smtClean="0"/>
              <a:t>нут.i</a:t>
            </a:r>
            <a:r>
              <a:rPr lang="ru-RU" dirty="0" smtClean="0"/>
              <a:t> – в </a:t>
            </a:r>
            <a:r>
              <a:rPr lang="ru-RU" dirty="0" err="1" smtClean="0"/>
              <a:t>случее</a:t>
            </a:r>
            <a:r>
              <a:rPr lang="ru-RU" dirty="0" smtClean="0"/>
              <a:t> ущерба здоровью при работе в условиях труда класса </a:t>
            </a:r>
            <a:r>
              <a:rPr lang="ru-RU" dirty="0" err="1" smtClean="0"/>
              <a:t>i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Данная методика расчета профессионального риска является одной из новейших разработок российских исследователей.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 установлении количественной оценки профессионального риска, для производственной сферы , и анализе его структуры, по данной методике, было выявлено следующее:</a:t>
            </a:r>
          </a:p>
          <a:p>
            <a:pPr lvl="0"/>
            <a:r>
              <a:rPr lang="ru-RU" dirty="0" smtClean="0"/>
              <a:t>скрытый ущерб здоровью, скрытый риск многократно превышает  проявленный ущерб и проявленный риск;</a:t>
            </a:r>
          </a:p>
          <a:p>
            <a:pPr lvl="0"/>
            <a:r>
              <a:rPr lang="ru-RU" dirty="0" smtClean="0"/>
              <a:t>при сравнении с зарубежными исследованиями оказалось, что многие опасные факторы, фиксируемые в развитых странах как проявленный ущерб, в странах СНГ остаются скрытыми (не отражаются в статистике), отсюда показатель </a:t>
            </a:r>
            <a:r>
              <a:rPr lang="ru-RU" dirty="0" err="1" smtClean="0"/>
              <a:t>профзаболеваемости</a:t>
            </a:r>
            <a:r>
              <a:rPr lang="ru-RU" dirty="0" smtClean="0"/>
              <a:t> на нашей территории в 30-40 раз ниже, чем в развитых странах, что не соответствует действительности;</a:t>
            </a:r>
          </a:p>
          <a:p>
            <a:pPr lvl="0"/>
            <a:r>
              <a:rPr lang="ru-RU" dirty="0" smtClean="0"/>
              <a:t>наиболее высокий уровень профессионального риска показывают угольная промышленность, сельское хозяйство и цветная металлургия.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Техногенный и экологический риски</a:t>
            </a:r>
            <a:r>
              <a:rPr lang="ru-RU" i="1" dirty="0" smtClean="0"/>
              <a:t> –</a:t>
            </a:r>
            <a:r>
              <a:rPr lang="ru-RU" dirty="0" smtClean="0"/>
              <a:t> вероятностная мера возникновения техногенных и природных явлений, сопровождающаяся формированием и действием вредных факторов и нанесением при этом ущерба . </a:t>
            </a:r>
          </a:p>
          <a:p>
            <a:r>
              <a:rPr lang="ru-RU" dirty="0" smtClean="0"/>
              <a:t>Этот вид риска определяется по формуле: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R=R</a:t>
            </a:r>
            <a:r>
              <a:rPr lang="ru-RU" baseline="30000" dirty="0" smtClean="0"/>
              <a:t>1</a:t>
            </a:r>
            <a:r>
              <a:rPr lang="ru-RU" dirty="0" smtClean="0"/>
              <a:t>*R</a:t>
            </a:r>
            <a:r>
              <a:rPr lang="ru-RU" baseline="30000" dirty="0" smtClean="0"/>
              <a:t>2</a:t>
            </a:r>
            <a:r>
              <a:rPr lang="ru-RU" dirty="0" smtClean="0"/>
              <a:t>*R</a:t>
            </a:r>
            <a:r>
              <a:rPr lang="ru-RU" baseline="30000" dirty="0" smtClean="0"/>
              <a:t>3  </a:t>
            </a:r>
            <a:r>
              <a:rPr lang="ru-RU" dirty="0" smtClean="0"/>
              <a:t> ,             							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где  R -  уровень риска (вероятность нанесения определенного ущерба человеку и окружающей среде);</a:t>
            </a:r>
          </a:p>
          <a:p>
            <a:r>
              <a:rPr lang="ru-RU" dirty="0" smtClean="0"/>
              <a:t>R1- вероятность (частота) возникновения события или явления, обуславливающего формирование и действие вредных факторов;</a:t>
            </a:r>
            <a:endParaRPr lang="ru-RU" b="1" dirty="0" smtClean="0"/>
          </a:p>
          <a:p>
            <a:r>
              <a:rPr lang="ru-RU" dirty="0" smtClean="0"/>
              <a:t>R2 - вероятность формирования определенных уровней физических полей, ударных нагрузок, воздействующих на людей и другие объекты биосферы;</a:t>
            </a:r>
            <a:endParaRPr lang="ru-RU" b="1" dirty="0" smtClean="0"/>
          </a:p>
          <a:p>
            <a:r>
              <a:rPr lang="ru-RU" dirty="0" smtClean="0"/>
              <a:t>R3</a:t>
            </a:r>
            <a:r>
              <a:rPr lang="ru-RU" b="1" dirty="0" smtClean="0"/>
              <a:t> </a:t>
            </a:r>
            <a:r>
              <a:rPr lang="ru-RU" dirty="0" smtClean="0"/>
              <a:t>- вероятность того, что указанные уровни полей и нагрузок приведут к определенному ущербу.</a:t>
            </a:r>
          </a:p>
          <a:p>
            <a:r>
              <a:rPr lang="ru-RU" dirty="0" smtClean="0"/>
              <a:t>Возникновение той или иной ЧС может привести к нанесению ущерба здоровью населения. С помощью индивидуального и социального рисков (их методов расчета) можно определить вероятность воздействия факторов ЧС на человека и вероятность гибели людей.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3. Индивидуальный риск</a:t>
            </a:r>
            <a:r>
              <a:rPr lang="ru-RU" i="1" dirty="0" smtClean="0"/>
              <a:t> – </a:t>
            </a:r>
            <a:r>
              <a:rPr lang="ru-RU" dirty="0" smtClean="0"/>
              <a:t>частота гибели человека от определенных причин (или их совокупности) в определенной точке пространства [   ] определяется по формуле 6:</a:t>
            </a:r>
          </a:p>
          <a:p>
            <a:r>
              <a:rPr lang="ru-RU" dirty="0" smtClean="0"/>
              <a:t> </a:t>
            </a:r>
          </a:p>
          <a:p>
            <a:r>
              <a:rPr lang="en-US" dirty="0" err="1" smtClean="0"/>
              <a:t>Ru</a:t>
            </a:r>
            <a:r>
              <a:rPr lang="en-US" dirty="0" smtClean="0"/>
              <a:t> (X; Y)= </a:t>
            </a:r>
            <a:r>
              <a:rPr lang="ru-RU" dirty="0" smtClean="0">
                <a:sym typeface="Symbol"/>
              </a:rPr>
              <a:t></a:t>
            </a:r>
            <a:r>
              <a:rPr lang="en-US" dirty="0" smtClean="0"/>
              <a:t>   </a:t>
            </a:r>
            <a:r>
              <a:rPr lang="ru-RU" dirty="0" smtClean="0">
                <a:sym typeface="Symbol"/>
              </a:rPr>
              <a:t></a:t>
            </a:r>
            <a:r>
              <a:rPr lang="en-US" dirty="0" smtClean="0"/>
              <a:t> 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Ql</a:t>
            </a:r>
            <a:r>
              <a:rPr lang="en-US" dirty="0" smtClean="0"/>
              <a:t> (X;Y)*F(Am),         					</a:t>
            </a:r>
            <a:endParaRPr lang="ru-RU" dirty="0" smtClean="0"/>
          </a:p>
          <a:p>
            <a:r>
              <a:rPr lang="en-US" dirty="0" smtClean="0"/>
              <a:t>                                                                    </a:t>
            </a:r>
            <a:r>
              <a:rPr lang="ru-RU" dirty="0" err="1" smtClean="0"/>
              <a:t>m</a:t>
            </a:r>
            <a:r>
              <a:rPr lang="ru-RU" dirty="0" err="1" smtClean="0">
                <a:sym typeface="Symbol"/>
              </a:rPr>
              <a:t></a:t>
            </a:r>
            <a:r>
              <a:rPr lang="ru-RU" dirty="0" err="1" smtClean="0"/>
              <a:t>M</a:t>
            </a:r>
            <a:r>
              <a:rPr lang="ru-RU" dirty="0" smtClean="0"/>
              <a:t>     </a:t>
            </a:r>
            <a:r>
              <a:rPr lang="ru-RU" dirty="0" err="1" smtClean="0"/>
              <a:t>l</a:t>
            </a:r>
            <a:r>
              <a:rPr lang="ru-RU" dirty="0" err="1" smtClean="0">
                <a:sym typeface="Symbol"/>
              </a:rPr>
              <a:t></a:t>
            </a:r>
            <a:r>
              <a:rPr lang="ru-RU" dirty="0" err="1" smtClean="0"/>
              <a:t>L</a:t>
            </a:r>
            <a:endParaRPr lang="ru-RU" dirty="0" smtClean="0"/>
          </a:p>
          <a:p>
            <a:r>
              <a:rPr lang="ru-RU" dirty="0" smtClean="0"/>
              <a:t>где</a:t>
            </a:r>
            <a:r>
              <a:rPr lang="ru-RU" b="1" dirty="0" smtClean="0"/>
              <a:t> </a:t>
            </a:r>
            <a:r>
              <a:rPr lang="ru-RU" dirty="0" err="1" smtClean="0"/>
              <a:t>P</a:t>
            </a:r>
            <a:r>
              <a:rPr lang="ru-RU" baseline="-25000" dirty="0" err="1" smtClean="0"/>
              <a:t>Ql</a:t>
            </a:r>
            <a:r>
              <a:rPr lang="ru-RU" baseline="-25000" dirty="0" smtClean="0"/>
              <a:t> </a:t>
            </a:r>
            <a:r>
              <a:rPr lang="ru-RU" dirty="0" smtClean="0"/>
              <a:t>(X; Y)</a:t>
            </a:r>
            <a:r>
              <a:rPr lang="ru-RU" b="1" dirty="0" smtClean="0"/>
              <a:t> -</a:t>
            </a:r>
            <a:r>
              <a:rPr lang="ru-RU" dirty="0" smtClean="0"/>
              <a:t> вероятность воздействия на человека в точке  (X; Y) Ql</a:t>
            </a:r>
            <a:r>
              <a:rPr lang="ru-RU" b="1" dirty="0" smtClean="0"/>
              <a:t>-</a:t>
            </a:r>
            <a:r>
              <a:rPr lang="ru-RU" dirty="0" smtClean="0"/>
              <a:t>го поражающего фактора с интенсивностью, соответствующей гибели (поражению) человека (здоровью мужчины 40 лет) при условии реализации </a:t>
            </a:r>
            <a:r>
              <a:rPr lang="ru-RU" dirty="0" err="1" smtClean="0"/>
              <a:t>Am</a:t>
            </a:r>
            <a:r>
              <a:rPr lang="ru-RU" b="1" dirty="0" smtClean="0"/>
              <a:t> </a:t>
            </a:r>
            <a:r>
              <a:rPr lang="ru-RU" dirty="0" smtClean="0"/>
              <a:t>события;</a:t>
            </a:r>
          </a:p>
          <a:p>
            <a:r>
              <a:rPr lang="ru-RU" dirty="0" smtClean="0"/>
              <a:t>F(</a:t>
            </a:r>
            <a:r>
              <a:rPr lang="ru-RU" dirty="0" err="1" smtClean="0"/>
              <a:t>Am</a:t>
            </a:r>
            <a:r>
              <a:rPr lang="ru-RU" dirty="0" smtClean="0"/>
              <a:t>) - частота возникновения </a:t>
            </a:r>
            <a:r>
              <a:rPr lang="ru-RU" dirty="0" err="1" smtClean="0"/>
              <a:t>Am</a:t>
            </a:r>
            <a:r>
              <a:rPr lang="ru-RU" dirty="0" smtClean="0"/>
              <a:t> события в год;</a:t>
            </a:r>
          </a:p>
          <a:p>
            <a:r>
              <a:rPr lang="ru-RU" dirty="0" smtClean="0"/>
              <a:t>M </a:t>
            </a:r>
            <a:r>
              <a:rPr lang="ru-RU" b="1" dirty="0" smtClean="0"/>
              <a:t>- </a:t>
            </a:r>
            <a:r>
              <a:rPr lang="ru-RU" dirty="0" smtClean="0"/>
              <a:t>множество индексов, которое соответствует рассматриваемым событиям;</a:t>
            </a:r>
          </a:p>
          <a:p>
            <a:r>
              <a:rPr lang="ru-RU" dirty="0" smtClean="0"/>
              <a:t>L</a:t>
            </a:r>
            <a:r>
              <a:rPr lang="ru-RU" b="1" dirty="0" smtClean="0"/>
              <a:t> </a:t>
            </a:r>
            <a:r>
              <a:rPr lang="ru-RU" dirty="0" smtClean="0"/>
              <a:t>- множество индексов, которое соответствует перечню всех поражающих факторов.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4. Социальный риск</a:t>
            </a:r>
            <a:r>
              <a:rPr lang="ru-RU" i="1" dirty="0" smtClean="0"/>
              <a:t> – </a:t>
            </a:r>
            <a:r>
              <a:rPr lang="ru-RU" dirty="0" smtClean="0"/>
              <a:t>зависимость частоты возникновения событий, вызывающих поражение определенного числа людей, от этого числа людей [   ] рассчитывается по формуле 7:</a:t>
            </a:r>
          </a:p>
          <a:p>
            <a:r>
              <a:rPr lang="ru-RU" dirty="0" smtClean="0"/>
              <a:t> </a:t>
            </a:r>
          </a:p>
          <a:p>
            <a:r>
              <a:rPr lang="en-US" i="1" dirty="0" err="1" smtClean="0"/>
              <a:t>Rc</a:t>
            </a:r>
            <a:r>
              <a:rPr lang="en-US" i="1" dirty="0" smtClean="0"/>
              <a:t> = </a:t>
            </a:r>
            <a:r>
              <a:rPr lang="ru-RU" i="1" dirty="0" smtClean="0">
                <a:sym typeface="Symbol"/>
              </a:rPr>
              <a:t></a:t>
            </a:r>
            <a:r>
              <a:rPr lang="en-US" i="1" dirty="0" smtClean="0"/>
              <a:t>   </a:t>
            </a:r>
            <a:r>
              <a:rPr lang="ru-RU" i="1" dirty="0" smtClean="0">
                <a:sym typeface="Symbol"/>
              </a:rPr>
              <a:t></a:t>
            </a:r>
            <a:r>
              <a:rPr lang="en-US" i="1" dirty="0" smtClean="0"/>
              <a:t>  P(N/</a:t>
            </a:r>
            <a:r>
              <a:rPr lang="en-US" i="1" dirty="0" err="1" smtClean="0"/>
              <a:t>Qm</a:t>
            </a:r>
            <a:r>
              <a:rPr lang="en-US" i="1" dirty="0" smtClean="0"/>
              <a:t>)*P(</a:t>
            </a:r>
            <a:r>
              <a:rPr lang="en-US" i="1" dirty="0" err="1" smtClean="0"/>
              <a:t>Qm</a:t>
            </a:r>
            <a:r>
              <a:rPr lang="en-US" i="1" dirty="0" smtClean="0"/>
              <a:t>/Al)*F(Al),           					</a:t>
            </a:r>
            <a:endParaRPr lang="ru-RU" b="1" i="1" dirty="0" smtClean="0"/>
          </a:p>
          <a:p>
            <a:r>
              <a:rPr lang="en-US" dirty="0" smtClean="0"/>
              <a:t>                                             </a:t>
            </a:r>
            <a:r>
              <a:rPr lang="ru-RU" dirty="0" err="1" smtClean="0"/>
              <a:t>m</a:t>
            </a:r>
            <a:r>
              <a:rPr lang="ru-RU" dirty="0" err="1" smtClean="0">
                <a:sym typeface="Symbol"/>
              </a:rPr>
              <a:t></a:t>
            </a:r>
            <a:r>
              <a:rPr lang="ru-RU" dirty="0" err="1" smtClean="0"/>
              <a:t>M</a:t>
            </a:r>
            <a:r>
              <a:rPr lang="ru-RU" dirty="0" smtClean="0"/>
              <a:t>     </a:t>
            </a:r>
            <a:r>
              <a:rPr lang="ru-RU" dirty="0" err="1" smtClean="0"/>
              <a:t>l</a:t>
            </a:r>
            <a:r>
              <a:rPr lang="ru-RU" dirty="0" err="1" smtClean="0">
                <a:sym typeface="Symbol"/>
              </a:rPr>
              <a:t></a:t>
            </a:r>
            <a:r>
              <a:rPr lang="ru-RU" dirty="0" err="1" smtClean="0"/>
              <a:t>L</a:t>
            </a:r>
            <a:r>
              <a:rPr lang="ru-RU" dirty="0" smtClean="0"/>
              <a:t>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где P(N/</a:t>
            </a:r>
            <a:r>
              <a:rPr lang="ru-RU" dirty="0" err="1" smtClean="0"/>
              <a:t>Qm</a:t>
            </a:r>
            <a:r>
              <a:rPr lang="ru-RU" dirty="0" smtClean="0"/>
              <a:t>) - вероятность гибели N-людей от </a:t>
            </a:r>
            <a:r>
              <a:rPr lang="ru-RU" dirty="0" err="1" smtClean="0"/>
              <a:t>Qm</a:t>
            </a:r>
            <a:r>
              <a:rPr lang="ru-RU" b="1" dirty="0" smtClean="0"/>
              <a:t> - </a:t>
            </a:r>
            <a:r>
              <a:rPr lang="ru-RU" dirty="0" smtClean="0"/>
              <a:t>поражающего фактора;</a:t>
            </a:r>
          </a:p>
          <a:p>
            <a:r>
              <a:rPr lang="ru-RU" dirty="0" smtClean="0"/>
              <a:t>P(</a:t>
            </a:r>
            <a:r>
              <a:rPr lang="ru-RU" dirty="0" err="1" smtClean="0"/>
              <a:t>Qm</a:t>
            </a:r>
            <a:r>
              <a:rPr lang="ru-RU" dirty="0" smtClean="0"/>
              <a:t>/</a:t>
            </a:r>
            <a:r>
              <a:rPr lang="ru-RU" dirty="0" err="1" smtClean="0"/>
              <a:t>Al</a:t>
            </a:r>
            <a:r>
              <a:rPr lang="ru-RU" dirty="0" smtClean="0"/>
              <a:t>) - вероятность возникновения </a:t>
            </a:r>
            <a:r>
              <a:rPr lang="ru-RU" dirty="0" err="1" smtClean="0"/>
              <a:t>Qm</a:t>
            </a:r>
            <a:r>
              <a:rPr lang="ru-RU" dirty="0" smtClean="0"/>
              <a:t> - поражающего фактора при реализации </a:t>
            </a:r>
            <a:r>
              <a:rPr lang="ru-RU" dirty="0" err="1" smtClean="0"/>
              <a:t>Al</a:t>
            </a:r>
            <a:r>
              <a:rPr lang="ru-RU" dirty="0" smtClean="0"/>
              <a:t> -события;</a:t>
            </a:r>
            <a:endParaRPr lang="ru-RU" b="1" dirty="0" smtClean="0"/>
          </a:p>
          <a:p>
            <a:r>
              <a:rPr lang="ru-RU" dirty="0" smtClean="0"/>
              <a:t>F(</a:t>
            </a:r>
            <a:r>
              <a:rPr lang="ru-RU" dirty="0" err="1" smtClean="0"/>
              <a:t>Al</a:t>
            </a:r>
            <a:r>
              <a:rPr lang="ru-RU" dirty="0" smtClean="0"/>
              <a:t>)-частота возникновения </a:t>
            </a:r>
            <a:r>
              <a:rPr lang="ru-RU" dirty="0" err="1" smtClean="0"/>
              <a:t>Al</a:t>
            </a:r>
            <a:r>
              <a:rPr lang="ru-RU" dirty="0" smtClean="0"/>
              <a:t> –события.</a:t>
            </a:r>
            <a:endParaRPr lang="ru-RU" b="1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Способы оценки риска:</a:t>
            </a:r>
            <a:endParaRPr lang="ru-RU" sz="2800" dirty="0" smtClean="0"/>
          </a:p>
          <a:p>
            <a:pPr lvl="0"/>
            <a:r>
              <a:rPr lang="ru-RU" dirty="0" smtClean="0"/>
              <a:t>В теории статистических решений риск учитывается следующим образом:</a:t>
            </a:r>
            <a:endParaRPr lang="ru-RU" sz="2800" dirty="0" smtClean="0"/>
          </a:p>
          <a:p>
            <a:pPr lvl="1"/>
            <a:r>
              <a:rPr lang="ru-RU" dirty="0" smtClean="0"/>
              <a:t>риск, относящийся к решению, определяется как сумма ущерба, который может возникнуть в результате неверного решения и расходом, связанного с реализацией данного решения;</a:t>
            </a:r>
            <a:endParaRPr lang="ru-RU" sz="2400" dirty="0" smtClean="0"/>
          </a:p>
          <a:p>
            <a:pPr lvl="1"/>
            <a:r>
              <a:rPr lang="ru-RU" dirty="0" smtClean="0"/>
              <a:t>риск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ij</a:t>
            </a:r>
            <a:r>
              <a:rPr lang="ru-RU" dirty="0" smtClean="0"/>
              <a:t> игрока А при использовании стратегии А</a:t>
            </a:r>
            <a:r>
              <a:rPr lang="en-US" baseline="-25000" dirty="0" err="1" smtClean="0"/>
              <a:t>i</a:t>
            </a:r>
            <a:r>
              <a:rPr lang="ru-RU" dirty="0" smtClean="0"/>
              <a:t> называется разность между выигрышем (доходом), который мы бы получили, если бы знали условия </a:t>
            </a:r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ru-RU" dirty="0" smtClean="0"/>
              <a:t> и выигрыш который мы получим, не зная и выбирая стратегию А.</a:t>
            </a:r>
            <a:endParaRPr lang="ru-RU" sz="2400" dirty="0" smtClean="0"/>
          </a:p>
          <a:p>
            <a:pPr lvl="0"/>
            <a:r>
              <a:rPr lang="ru-RU" dirty="0" smtClean="0"/>
              <a:t>В некоторых случаях мера риска как степень ожидания неудачи при неуспехе в процессе достижения цели определяется через соотношение вероятности и степени неблагополучных последствий, которые могут наступить в этом случае.</a:t>
            </a:r>
            <a:endParaRPr lang="ru-RU" sz="2800" dirty="0" smtClean="0"/>
          </a:p>
          <a:p>
            <a:pPr lvl="0"/>
            <a:r>
              <a:rPr lang="ru-RU" dirty="0" smtClean="0"/>
              <a:t>Степень риска иногда определяется как произведение ожидаемого успеха на вероятность того, что данный ущерб произойдет.</a:t>
            </a:r>
            <a:endParaRPr lang="ru-RU" sz="2800" dirty="0" smtClean="0"/>
          </a:p>
          <a:p>
            <a:pPr lvl="0"/>
            <a:r>
              <a:rPr lang="ru-RU" dirty="0" smtClean="0"/>
              <a:t>Определенный интерес для выявления степени экономического риска как вероятности коммерческого и технического успеха представляет собой подход предложенный американскими ученными при оценки технических нововведений.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Для оценки эффективности нововведений используется следующая формула :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,                     		Э= (П*С*Т*Рт*</a:t>
            </a:r>
            <a:r>
              <a:rPr lang="ru-RU" dirty="0" err="1" smtClean="0"/>
              <a:t>Рк</a:t>
            </a:r>
            <a:r>
              <a:rPr lang="ru-RU" dirty="0" smtClean="0"/>
              <a:t>)/</a:t>
            </a:r>
            <a:r>
              <a:rPr lang="ru-RU" dirty="0" err="1" smtClean="0"/>
              <a:t>Ез</a:t>
            </a:r>
            <a:r>
              <a:rPr lang="ru-RU" dirty="0" smtClean="0"/>
              <a:t>		</a:t>
            </a:r>
          </a:p>
          <a:p>
            <a:r>
              <a:rPr lang="ru-RU" dirty="0" smtClean="0"/>
              <a:t>где   – эффективность реализации нововведения;</a:t>
            </a:r>
          </a:p>
          <a:p>
            <a:r>
              <a:rPr lang="ru-RU" dirty="0" smtClean="0"/>
              <a:t> П– ежегодный объем продаж нового изделия;</a:t>
            </a:r>
          </a:p>
          <a:p>
            <a:r>
              <a:rPr lang="ru-RU" dirty="0" smtClean="0"/>
              <a:t>С – продажная цена изделия;</a:t>
            </a:r>
          </a:p>
          <a:p>
            <a:r>
              <a:rPr lang="ru-RU" dirty="0" smtClean="0"/>
              <a:t>Т – жизненный цикл новшества (т.е. предположительный срок производства нового изделия или перехода от его освоения до снятия с производства);</a:t>
            </a:r>
          </a:p>
          <a:p>
            <a:r>
              <a:rPr lang="ru-RU" dirty="0" smtClean="0"/>
              <a:t>Рт – вероятность технического успеха (возможность практической реализации исследовательских идей в новой усовершенствованной продукции);</a:t>
            </a:r>
          </a:p>
          <a:p>
            <a:r>
              <a:rPr lang="ru-RU" dirty="0" err="1" smtClean="0"/>
              <a:t>Рк</a:t>
            </a:r>
            <a:r>
              <a:rPr lang="ru-RU" dirty="0" smtClean="0"/>
              <a:t> – вероятность коммерческого успеха (т.е. возможность сбыта продукции на рынках и получение ожидаемой прибыли);</a:t>
            </a:r>
          </a:p>
          <a:p>
            <a:r>
              <a:rPr lang="ru-RU" dirty="0" err="1" smtClean="0"/>
              <a:t>Ез</a:t>
            </a:r>
            <a:r>
              <a:rPr lang="ru-RU" dirty="0" smtClean="0"/>
              <a:t> – сумма затрат на реализацию, включая затраты на разработку, освоение производства и текущие производственные затраты.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Вероятность технического и коммерческого успехов определяется в зависимости от характера продукции, которую предполагается получить в результате реализации факторов (см. </a:t>
            </a:r>
            <a:r>
              <a:rPr lang="ru-RU" b="1" dirty="0" smtClean="0"/>
              <a:t>табл. 1).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Таблица 1- Факторы, влияющие на оценку вероятности успеха инновационного проекта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Фактор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Описание проекта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1200" b="1">
                          <a:latin typeface="Times New Roman"/>
                          <a:ea typeface="Times New Roman"/>
                        </a:rPr>
                        <a:t> класс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1200" b="1">
                          <a:latin typeface="Times New Roman"/>
                          <a:ea typeface="Times New Roman"/>
                        </a:rPr>
                        <a:t> класс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III</a:t>
                      </a:r>
                      <a:r>
                        <a:rPr lang="ru-RU" sz="1200" b="1">
                          <a:latin typeface="Times New Roman"/>
                          <a:ea typeface="Times New Roman"/>
                        </a:rPr>
                        <a:t> класс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1. Информационный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Изделие известно или хорошо известно.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Требования к применению изделий определены, но характеристики известны лишь в общих чертах.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Изделие находится на стадии проекта, требования к нему известны лишь в общих чертах.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2. Производственно-технический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Обычный процесс производства. Изделие можно производить на существующем оборудовании.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Необходимы некоторые новые технологические процессы и модернизация процесса управления.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Большинство технических процессов будут новыми или необходимы новые методы производства.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3. Научно-технический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Потребуется лишь лабораторное исследование или опытное производство образцов.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Нужны небольшие теоретические исследования и значительные эксперименты изделий.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Необходима широкая исследовательская и экспериментальная работа.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4. Юридический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Фирма имеет преимущество в патентах и лицензиях.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Относительно свободная возможность использования патентов и лицензий.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Преимущественное положение в патентах и право на лицензию имеют конкуренты.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5. Кадровый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Персонал фирмы является признанными специалистами в данной области.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 фирме работают такие же опытные специалисты, как и у конкурентов.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Отсутствие опыта в данной области.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При расчете каждого класса присваиваются определенные оценки вероятности успеха. Так, если проект относится к </a:t>
            </a:r>
            <a:r>
              <a:rPr lang="en-US" dirty="0" smtClean="0"/>
              <a:t>I</a:t>
            </a:r>
            <a:r>
              <a:rPr lang="ru-RU" dirty="0" smtClean="0"/>
              <a:t> классу, то вероятность успеха оценивается в 0,9; между </a:t>
            </a:r>
            <a:r>
              <a:rPr lang="en-US" dirty="0" smtClean="0"/>
              <a:t>I</a:t>
            </a:r>
            <a:r>
              <a:rPr lang="ru-RU" dirty="0" smtClean="0"/>
              <a:t> и </a:t>
            </a:r>
            <a:r>
              <a:rPr lang="en-US" dirty="0" smtClean="0"/>
              <a:t>II</a:t>
            </a:r>
            <a:r>
              <a:rPr lang="ru-RU" dirty="0" smtClean="0"/>
              <a:t> классами – 0,7; по </a:t>
            </a:r>
            <a:r>
              <a:rPr lang="en-US" dirty="0" smtClean="0"/>
              <a:t>II</a:t>
            </a:r>
            <a:r>
              <a:rPr lang="ru-RU" dirty="0" smtClean="0"/>
              <a:t> классу – 0,5; между </a:t>
            </a:r>
            <a:r>
              <a:rPr lang="en-US" dirty="0" smtClean="0"/>
              <a:t>II</a:t>
            </a:r>
            <a:r>
              <a:rPr lang="ru-RU" dirty="0" smtClean="0"/>
              <a:t> и </a:t>
            </a:r>
            <a:r>
              <a:rPr lang="en-US" dirty="0" smtClean="0"/>
              <a:t>III</a:t>
            </a:r>
            <a:r>
              <a:rPr lang="ru-RU" dirty="0" smtClean="0"/>
              <a:t> классами – 0,3; по </a:t>
            </a:r>
            <a:r>
              <a:rPr lang="en-US" dirty="0" smtClean="0"/>
              <a:t>III</a:t>
            </a:r>
            <a:r>
              <a:rPr lang="ru-RU" dirty="0" smtClean="0"/>
              <a:t> классу – 0,1.</a:t>
            </a:r>
          </a:p>
          <a:p>
            <a:r>
              <a:rPr lang="ru-RU" dirty="0" smtClean="0"/>
              <a:t>В ряде случаев для определения степени риска и выбора оптимального решения применяется методика дерево решений, предполагающая графическое изображение вариантов, которая может быть принята.</a:t>
            </a:r>
          </a:p>
          <a:p>
            <a:r>
              <a:rPr lang="ru-RU" dirty="0" smtClean="0"/>
              <a:t>По ветвям дерева соотносят субъективные и объективные оценки данных событий, оценивая каждый вариант пути, используя специальные методики расчета вероятности.</a:t>
            </a:r>
          </a:p>
          <a:p>
            <a:r>
              <a:rPr lang="ru-RU" dirty="0" smtClean="0"/>
              <a:t>Каждый из них может быть определен по таблице 5.4, помогающей вычислить вероятность успеха проекта.</a:t>
            </a:r>
          </a:p>
          <a:p>
            <a:r>
              <a:rPr lang="ru-RU" b="1" dirty="0" smtClean="0"/>
              <a:t>Пример решения вопроса о переходе предприятия на выпуск нового вида  продукции.</a:t>
            </a:r>
            <a:endParaRPr lang="ru-RU" dirty="0" smtClean="0"/>
          </a:p>
          <a:p>
            <a:r>
              <a:rPr lang="ru-RU" dirty="0" smtClean="0"/>
              <a:t>Пусть предприятие в течении длительного времени серийно выпускает изделие А, которое пока реализуется без особых осложнений. В плане развития предприятия предусматривается переход на выпуск более совершенной модели. </a:t>
            </a:r>
          </a:p>
          <a:p>
            <a:r>
              <a:rPr lang="ru-RU" dirty="0" smtClean="0"/>
              <a:t>При этом существует 2 варианта: можно выпускать изделия Б и В, которые различаются своими характеристиками, но более современным является модель В.</a:t>
            </a:r>
          </a:p>
          <a:p>
            <a:r>
              <a:rPr lang="ru-RU" dirty="0" smtClean="0"/>
              <a:t>Каждый из этих вариантов имеет свою </a:t>
            </a:r>
            <a:r>
              <a:rPr lang="ru-RU" b="1" dirty="0" smtClean="0"/>
              <a:t>степень риска:</a:t>
            </a:r>
            <a:r>
              <a:rPr lang="ru-RU" dirty="0" smtClean="0"/>
              <a:t> </a:t>
            </a:r>
          </a:p>
          <a:p>
            <a:r>
              <a:rPr lang="ru-RU" dirty="0" smtClean="0"/>
              <a:t>- В – по мнению специалистов содержит 95% успеха и 5% неудачи;</a:t>
            </a:r>
          </a:p>
          <a:p>
            <a:r>
              <a:rPr lang="ru-RU" dirty="0" smtClean="0"/>
              <a:t>- Б – содержит 85% успеха и 15% неудачи.</a:t>
            </a:r>
          </a:p>
          <a:p>
            <a:r>
              <a:rPr lang="ru-RU" dirty="0" smtClean="0"/>
              <a:t>Однако в случае удачи предприятие может получить значительно большую прибыль при переходе на выпуск изделия В.</a:t>
            </a:r>
          </a:p>
          <a:p>
            <a:r>
              <a:rPr lang="ru-RU" dirty="0" smtClean="0"/>
              <a:t>Руководству известно, что в НИИ занимались предварительным расчетом вариантов, стоимость исследования – 20$, кроме того руководство знает, что заключения данного института оказывались в прошлом верными лишь на 70%, когда предсказывался успех на 80%.</a:t>
            </a:r>
          </a:p>
          <a:p>
            <a:r>
              <a:rPr lang="ru-RU" dirty="0" smtClean="0"/>
              <a:t>Используя дерево решений, оптимальным считается следующий вариант: Руководство должно заказать в НИИ технико-экономическое исследование и если заключение будет благоприятным, то принять решение о выпуске модели В,  если нет – модели Б, продолжать выпуск изделия А не следует.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ряде случаев понятие риска используется при осуществлении так называемого экспериментального управления и создание при этом модели, которая наименьшим образом отличается от управляемого объекта. </a:t>
            </a:r>
          </a:p>
          <a:p>
            <a:r>
              <a:rPr lang="ru-RU" dirty="0" smtClean="0"/>
              <a:t>При выяснении того, во что с точки зрения конечной цели обойдется неточность модели объекта, используется понятие </a:t>
            </a:r>
            <a:r>
              <a:rPr lang="ru-RU" b="1" dirty="0" smtClean="0"/>
              <a:t>риск изучения</a:t>
            </a:r>
            <a:r>
              <a:rPr lang="ru-RU" dirty="0" smtClean="0"/>
              <a:t> – </a:t>
            </a:r>
            <a:r>
              <a:rPr lang="ru-RU" b="1" dirty="0" smtClean="0"/>
              <a:t>риск 1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Потери, связанные с неточностью управления и вызванные неточностью заданных к данному времени свойств объекта, называют </a:t>
            </a:r>
            <a:r>
              <a:rPr lang="ru-RU" b="1" dirty="0" smtClean="0"/>
              <a:t>риском действия.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Сумма этих рисков дает средние потери управления в настоящем и будущем. </a:t>
            </a:r>
          </a:p>
          <a:p>
            <a:r>
              <a:rPr lang="ru-RU" dirty="0" smtClean="0"/>
              <a:t>Управление, которое добилось минимальных потерь, считается </a:t>
            </a:r>
            <a:r>
              <a:rPr lang="ru-RU" b="1" dirty="0" smtClean="0"/>
              <a:t>оптимальным.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Таким образом, вероятность случайного события позволяет прогнозировать случайные события, давая им количественную и качественную характеристику. При этом уровень неопределенности и степень риска уменьшаются. </a:t>
            </a:r>
          </a:p>
          <a:p>
            <a:r>
              <a:rPr lang="ru-RU" dirty="0" smtClean="0"/>
              <a:t>Обобщая проведенный обзор практических методов анализа рисков, структурируем их с помощью </a:t>
            </a:r>
            <a:r>
              <a:rPr lang="ru-RU" b="1" dirty="0" smtClean="0"/>
              <a:t>табл. 2.</a:t>
            </a:r>
            <a:endParaRPr lang="ru-RU" dirty="0" smtClean="0"/>
          </a:p>
          <a:p>
            <a:r>
              <a:rPr lang="ru-RU" dirty="0" smtClean="0"/>
              <a:t>Конечная цель анализа рисков состоит в выработке мер, позволяющих снизить риск проекта, а также  в учете соответствующих им затрат.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012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Идентификация – качественный анализ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Оценка  - количественный анализ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611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Выявление источников и причин риска,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этапов и работ, при выполнении которых возникает риск, т.е. установление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потенциальных зон риска, идентификацию всех возможных рисков,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выявление практических выгод и возможных негативных последствий, которые могут наступить при реализации содержащего риск решения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Определяется вероятность наступления рисковых событий и их последствий, осуществляется количественная оценка степени риска, определяется также допустимый уровень риска.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Таблица 2</a:t>
            </a:r>
            <a:r>
              <a:rPr lang="ru-RU" sz="2200" dirty="0" smtClean="0"/>
              <a:t>  - </a:t>
            </a:r>
            <a:r>
              <a:rPr lang="ru-RU" sz="2200" b="1" dirty="0" smtClean="0"/>
              <a:t>Различия качественного анализа и оценки риска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2927</Words>
  <Application>Microsoft Office PowerPoint</Application>
  <PresentationFormat>Экран (4:3)</PresentationFormat>
  <Paragraphs>227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Office Theme</vt:lpstr>
      <vt:lpstr>РИСК-МЕНЕДЖМЕНТ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Таблица 1- Факторы, влияющие на оценку вероятности успеха инновационного проекта</vt:lpstr>
      <vt:lpstr>Презентация PowerPoint</vt:lpstr>
      <vt:lpstr>Презентация PowerPoint</vt:lpstr>
      <vt:lpstr>Презентация PowerPoint</vt:lpstr>
      <vt:lpstr>Таблица 2  - Различия качественного анализа и оценки риска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РИСК-МЕНЕДЖМЕНТ</dc:title>
  <cp:lastModifiedBy>anna.chernavina</cp:lastModifiedBy>
  <cp:revision>5</cp:revision>
  <dcterms:modified xsi:type="dcterms:W3CDTF">2014-02-27T09:38:15Z</dcterms:modified>
</cp:coreProperties>
</file>